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20"/>
  </p:notesMasterIdLst>
  <p:handoutMasterIdLst>
    <p:handoutMasterId r:id="rId21"/>
  </p:handoutMasterIdLst>
  <p:sldIdLst>
    <p:sldId id="256" r:id="rId5"/>
    <p:sldId id="310" r:id="rId6"/>
    <p:sldId id="311" r:id="rId7"/>
    <p:sldId id="312" r:id="rId8"/>
    <p:sldId id="313" r:id="rId9"/>
    <p:sldId id="317" r:id="rId10"/>
    <p:sldId id="318" r:id="rId11"/>
    <p:sldId id="339" r:id="rId12"/>
    <p:sldId id="332" r:id="rId13"/>
    <p:sldId id="328" r:id="rId14"/>
    <p:sldId id="325" r:id="rId15"/>
    <p:sldId id="342" r:id="rId16"/>
    <p:sldId id="320" r:id="rId17"/>
    <p:sldId id="33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p9P8CO4UXyA?feature=oembed" TargetMode="Externa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cISYzA36-ZY?feature=oembed" TargetMode="Externa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cGXaRBMPnM0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YV5Ft7Chg0E?feature=oembed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HV5MG4mn3Vw?start=370&amp;feature=oembed" TargetMode="Externa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 err="1"/>
              <a:t>Dramaturgia</a:t>
            </a:r>
            <a:r>
              <a:rPr lang="en-US" dirty="0"/>
              <a:t> </a:t>
            </a:r>
            <a:r>
              <a:rPr lang="en-US" dirty="0" err="1"/>
              <a:t>strihovej</a:t>
            </a:r>
            <a:r>
              <a:rPr lang="en-US" dirty="0"/>
              <a:t> </a:t>
            </a:r>
            <a:r>
              <a:rPr lang="en-US" dirty="0" err="1"/>
              <a:t>skladby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Juraj </a:t>
            </a:r>
            <a:r>
              <a:rPr lang="en-US" dirty="0" err="1"/>
              <a:t>Zb</a:t>
            </a:r>
            <a:r>
              <a:rPr lang="sk-SK" dirty="0" err="1"/>
              <a:t>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it-IT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Napísať premisu pre svoj film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812637"/>
            <a:ext cx="817633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PREMISA: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Čo by sa stalo, keby... </a:t>
            </a:r>
            <a:r>
              <a:rPr lang="sk-SK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doma postavím raketu na Mesiac?</a:t>
            </a:r>
          </a:p>
          <a:p>
            <a:pPr>
              <a:lnSpc>
                <a:spcPct val="150000"/>
              </a:lnSpc>
            </a:pPr>
            <a:endParaRPr lang="sk-SK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PREMISOU TEDA JE:</a:t>
            </a:r>
          </a:p>
          <a:p>
            <a:pPr>
              <a:lnSpc>
                <a:spcPct val="150000"/>
              </a:lnSpc>
            </a:pPr>
            <a:r>
              <a:rPr lang="sk-SK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„Dvaja spolubývajúci, inšpirovaní pristátím na Mesiaci, postavia zo svojho auta raketu s použitím Coca-Coly a </a:t>
            </a:r>
            <a:r>
              <a:rPr lang="sk-SK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Mentos</a:t>
            </a:r>
            <a:r>
              <a:rPr lang="sk-SK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čo vedie ku katastrofe.“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EA7B7-700D-56A2-1713-65D7C668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11" y="4046443"/>
            <a:ext cx="5495400" cy="2233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ABF1D-E3E4-9F79-1529-B63B6609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06" y="4050340"/>
            <a:ext cx="5503863" cy="22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pl-PL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rekapitulácu vo významnom filme.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Spider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-Man: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Spider-Verse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</a:p>
        </p:txBody>
      </p:sp>
      <p:pic>
        <p:nvPicPr>
          <p:cNvPr id="7" name="Online Media 6" title="&quot;My Name Is Peter Parker&quot; Scene - Spider-Man: Into the Spider-Verse (2018) Movie Clip HD">
            <a:hlinkClick r:id="" action="ppaction://media"/>
            <a:extLst>
              <a:ext uri="{FF2B5EF4-FFF2-40B4-BE49-F238E27FC236}">
                <a16:creationId xmlns:a16="http://schemas.microsoft.com/office/drawing/2014/main" id="{76FE3A97-C0F7-3546-40AB-4888CBCC1F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3596" y="2844723"/>
            <a:ext cx="6215269" cy="3511627"/>
          </a:xfrm>
          <a:prstGeom prst="rect">
            <a:avLst/>
          </a:prstGeom>
        </p:spPr>
      </p:pic>
      <p:pic>
        <p:nvPicPr>
          <p:cNvPr id="8194" name="Picture 2" descr="Spider-Man: Into the Spider-Verse (2018) - IMDb">
            <a:extLst>
              <a:ext uri="{FF2B5EF4-FFF2-40B4-BE49-F238E27FC236}">
                <a16:creationId xmlns:a16="http://schemas.microsoft.com/office/drawing/2014/main" id="{9C60E3A9-2D23-A047-C416-4070FDB8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23" y="1309607"/>
            <a:ext cx="3036410" cy="45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2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interakciu s divákom.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7093257" y="1980861"/>
            <a:ext cx="4527611" cy="1577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Bateman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 filme komunikuje s divákom prostredníctvom svojich vnútorných myšlienok, aby mu umožnil pochopiť svoju osobnosť.</a:t>
            </a:r>
          </a:p>
        </p:txBody>
      </p:sp>
      <p:pic>
        <p:nvPicPr>
          <p:cNvPr id="4" name="Online Media 3" title="American Psycho -Business Card Scene">
            <a:hlinkClick r:id="" action="ppaction://media"/>
            <a:extLst>
              <a:ext uri="{FF2B5EF4-FFF2-40B4-BE49-F238E27FC236}">
                <a16:creationId xmlns:a16="http://schemas.microsoft.com/office/drawing/2014/main" id="{A8F242F7-C6E4-4477-A29E-BD8B7745C3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6043" y="2333784"/>
            <a:ext cx="6279965" cy="3548180"/>
          </a:xfrm>
          <a:prstGeom prst="rect">
            <a:avLst/>
          </a:prstGeom>
        </p:spPr>
      </p:pic>
      <p:pic>
        <p:nvPicPr>
          <p:cNvPr id="6146" name="Picture 2" descr="American Psycho (2000) - Łukasz Langa">
            <a:extLst>
              <a:ext uri="{FF2B5EF4-FFF2-40B4-BE49-F238E27FC236}">
                <a16:creationId xmlns:a16="http://schemas.microsoft.com/office/drawing/2014/main" id="{301509E5-E9B4-6E67-40E2-DF25F0C4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60" y="4012707"/>
            <a:ext cx="4728439" cy="20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8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Falošný pocit istoty vo významnom filme urobiť analýzu.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7084381" y="1980861"/>
            <a:ext cx="4536488" cy="3793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Knight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(2008)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Joker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manipuluje situáciami a často sa zdá, že je o krok ďalej. Jedným z falošných pocitov istoty je, keď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Joker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pripraví plán na vyhodenie do vzduchu dvoch trajektov plných ľudí. Je presvedčený, že cestujúci sa navzájom obrátia proti sebe, aby sa zachránili, ale v prekvapivom zvrate sa obe skupiny cestujúcich rozhodnú neodpáliť druhý trajekt, čím dokážu, že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Joker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 mýlil.</a:t>
            </a:r>
          </a:p>
        </p:txBody>
      </p:sp>
      <p:pic>
        <p:nvPicPr>
          <p:cNvPr id="4" name="Online Media 3" title="The Dark Knight - The Joker's Last Scene (HD) | Here we go..">
            <a:hlinkClick r:id="" action="ppaction://media"/>
            <a:extLst>
              <a:ext uri="{FF2B5EF4-FFF2-40B4-BE49-F238E27FC236}">
                <a16:creationId xmlns:a16="http://schemas.microsoft.com/office/drawing/2014/main" id="{3055E7DE-F092-4F2F-2BE7-AA387B7816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5535" y="2707689"/>
            <a:ext cx="6457806" cy="364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vo významnom filme princíp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Save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cat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aplikovaná u negatívneho hrdinu.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120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Wick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Marcus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bol jedným </a:t>
            </a:r>
            <a:r>
              <a:rPr lang="en-GB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mála vrahov, ktorý mali šancu Johna zabiť, ale rozhodol sa inak. Vo filme sú s ním dva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momenty.</a:t>
            </a:r>
          </a:p>
        </p:txBody>
      </p:sp>
      <p:pic>
        <p:nvPicPr>
          <p:cNvPr id="4" name="Online Media 3" title="Marcus will save John | John Wick">
            <a:hlinkClick r:id="" action="ppaction://media"/>
            <a:extLst>
              <a:ext uri="{FF2B5EF4-FFF2-40B4-BE49-F238E27FC236}">
                <a16:creationId xmlns:a16="http://schemas.microsoft.com/office/drawing/2014/main" id="{C5B95860-CF1F-8EEA-CB76-813CF3C839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57361" y="3479647"/>
            <a:ext cx="5010855" cy="2831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6930A-DA93-AFB3-F520-17C110B03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17" y="4212945"/>
            <a:ext cx="4762040" cy="2097835"/>
          </a:xfrm>
          <a:prstGeom prst="rect">
            <a:avLst/>
          </a:prstGeom>
        </p:spPr>
      </p:pic>
      <p:pic>
        <p:nvPicPr>
          <p:cNvPr id="1026" name="Picture 2" descr="Marcus will save John | John Wick - YouTube">
            <a:extLst>
              <a:ext uri="{FF2B5EF4-FFF2-40B4-BE49-F238E27FC236}">
                <a16:creationId xmlns:a16="http://schemas.microsoft.com/office/drawing/2014/main" id="{135E9663-5EDB-8366-9EC5-7D9CD04D4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4" b="5249"/>
          <a:stretch/>
        </p:blipFill>
        <p:spPr bwMode="auto">
          <a:xfrm>
            <a:off x="310531" y="2102177"/>
            <a:ext cx="3007104" cy="19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2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1615736"/>
            <a:ext cx="6030897" cy="1524735"/>
          </a:xfrm>
        </p:spPr>
        <p:txBody>
          <a:bodyPr/>
          <a:lstStyle/>
          <a:p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Ďakujem za pozornosť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283808"/>
          </a:xfrm>
        </p:spPr>
        <p:txBody>
          <a:bodyPr>
            <a:normAutofit/>
          </a:bodyPr>
          <a:lstStyle/>
          <a:p>
            <a:r>
              <a:rPr lang="sk-SK" sz="1000" dirty="0">
                <a:solidFill>
                  <a:schemeClr val="bg1">
                    <a:lumMod val="50000"/>
                  </a:schemeClr>
                </a:solidFill>
              </a:rPr>
              <a:t>VŠMU | Filmová a televízna fakulta</a:t>
            </a:r>
          </a:p>
          <a:p>
            <a:r>
              <a:rPr lang="sk-SK" sz="1000" dirty="0">
                <a:solidFill>
                  <a:schemeClr val="bg1">
                    <a:lumMod val="50000"/>
                  </a:schemeClr>
                </a:solidFill>
              </a:rPr>
              <a:t>Vizuálne efekty</a:t>
            </a:r>
          </a:p>
          <a:p>
            <a:endParaRPr lang="sk-SK" dirty="0"/>
          </a:p>
          <a:p>
            <a:r>
              <a:rPr lang="sk-SK" dirty="0"/>
              <a:t>Juraj Zbín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A7980-C870-4C9A-84FA-4120D8AF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/>
          <a:p>
            <a:r>
              <a:rPr lang="en-US" dirty="0"/>
              <a:t>20</a:t>
            </a:r>
            <a:r>
              <a:rPr lang="sk-SK" dirty="0"/>
              <a:t>2</a:t>
            </a:r>
            <a:r>
              <a:rPr lang="en-GB" dirty="0"/>
              <a:t>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DE42-1A3F-40C8-A071-E57644F3D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/>
          <a:p>
            <a:r>
              <a:rPr lang="sk-SK" dirty="0"/>
              <a:t>Letný Semester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r>
              <a:rPr lang="sk-SK" dirty="0"/>
              <a:t>Druhý Ročník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film vo svojej filmotéke, ktorý by náhodou spĺňal podmienky vrcholu dramatickej situácie v strede filmu a spĺňal grafické vyjadrenie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Frajtagovej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pyramídy.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3338003" cy="338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Romeo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Juliet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(1996)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Zoznámenie sa s rodinami </a:t>
            </a:r>
            <a:r>
              <a:rPr lang="sk-SK" sz="14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Rómea</a:t>
            </a: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Júlie a ich nepriateľstve.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Zakázané zamilovanie R. a J.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Vraždy.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Júlia predstiera vlastnú smrť.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Netušiaci </a:t>
            </a:r>
            <a:r>
              <a:rPr lang="sk-SK" sz="14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Romeo</a:t>
            </a: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nájde Júliino telo. Vypije jed. Keď sa Júlia prebudí zistí, že </a:t>
            </a:r>
            <a:r>
              <a:rPr lang="sk-SK" sz="14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Romeo</a:t>
            </a:r>
            <a:r>
              <a:rPr lang="sk-SK" sz="1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mŕtvy, a zabije sa.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CD67A-9F39-E3CD-D124-E0B5C0CE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53" y="5132768"/>
            <a:ext cx="3148316" cy="14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516BA-A5DE-B5A4-4161-F0F823FE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253" y="2019495"/>
            <a:ext cx="4444616" cy="28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9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jeden film, ktorý spĺňa formu fabuly a jeden film, ktorý spĺňa podmienky sujetového rozprávania.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FABULA: </a:t>
            </a:r>
            <a:r>
              <a:rPr lang="en-GB" b="0" i="0" dirty="0">
                <a:solidFill>
                  <a:srgbClr val="D1D5DB"/>
                </a:solidFill>
                <a:effectLst/>
                <a:latin typeface="Söhne"/>
              </a:rPr>
              <a:t>Titanic (1997</a:t>
            </a:r>
            <a:r>
              <a:rPr lang="sk-SK" dirty="0">
                <a:solidFill>
                  <a:srgbClr val="D1D5DB"/>
                </a:solidFill>
                <a:latin typeface="Söhne"/>
              </a:rPr>
              <a:t>)</a:t>
            </a:r>
            <a:r>
              <a:rPr lang="sk-SK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SUJET: </a:t>
            </a:r>
            <a:r>
              <a:rPr lang="sk-SK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Fight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(1999)</a:t>
            </a:r>
          </a:p>
        </p:txBody>
      </p:sp>
      <p:pic>
        <p:nvPicPr>
          <p:cNvPr id="2050" name="Picture 2" descr="My Heart Will Not Go On: 25 Years Later, China Still Loves 'Titanic' —">
            <a:extLst>
              <a:ext uri="{FF2B5EF4-FFF2-40B4-BE49-F238E27FC236}">
                <a16:creationId xmlns:a16="http://schemas.microsoft.com/office/drawing/2014/main" id="{A22FDD46-9C57-1AEA-71A8-251217D1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01" y="1823252"/>
            <a:ext cx="5227344" cy="28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1B533-B8B2-5294-587C-3A748BEF8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4"/>
          <a:stretch/>
        </p:blipFill>
        <p:spPr>
          <a:xfrm>
            <a:off x="445019" y="3362500"/>
            <a:ext cx="5650981" cy="267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1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Vyhľadať film v súčasnej kinematografii, ktorý je pretlmočením globálnych príbehov o Budhovi alebo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Konfuciovi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. Prípadne o Sokratovi alebo o demokracii, ktoré zazneli na prednáške.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(2009)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zobrazuje život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Zenjiho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japonského budhistického mnícha z 13. storočia, ktorý zohral významnú úlohu pri zavádzaní </a:t>
            </a:r>
            <a:r>
              <a:rPr lang="sk-SK" sz="1600" i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zenového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budhizmu v Japonsku.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1FF67-2922-241C-71EE-AC14894B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94" y="3526277"/>
            <a:ext cx="5231259" cy="29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E81F7F-B6BD-F112-3B41-22B5EC07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1" y="2691862"/>
            <a:ext cx="2738637" cy="38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pl-PL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Napísať taglajn aj loglajn na príbeh, na ktorom momentálne pracujete.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166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TAGLAJN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Zručnosti a šťastie nestačia, Mesiac je ďaleko.</a:t>
            </a:r>
          </a:p>
          <a:p>
            <a:pPr>
              <a:lnSpc>
                <a:spcPct val="150000"/>
              </a:lnSpc>
            </a:pPr>
            <a:endParaRPr lang="sk-SK" i="1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LOGLINE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Dvaja kamaráti z dediny pozerajú v televízore pristátie na Mesiaci. Jeden zatúži tiež navštíviť Mesiac pastevným svojej rakety na dvore, avšak dopadne to katastrofálne.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DCF89-CAD8-AD74-B741-CF7F3D7F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11" y="3884302"/>
            <a:ext cx="5495400" cy="2233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85073-C55B-6905-DBDC-8A49C803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06" y="3888199"/>
            <a:ext cx="5503863" cy="22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4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Nájsť film s najmenej dvomi príbehmi počas titulkovej scény. Popísať.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Pink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Panther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(2006)</a:t>
            </a:r>
          </a:p>
        </p:txBody>
      </p:sp>
      <p:pic>
        <p:nvPicPr>
          <p:cNvPr id="4" name="Online Media 3" title="The Pink Panther | 2006: Pt. 1">
            <a:hlinkClick r:id="" action="ppaction://media"/>
            <a:extLst>
              <a:ext uri="{FF2B5EF4-FFF2-40B4-BE49-F238E27FC236}">
                <a16:creationId xmlns:a16="http://schemas.microsoft.com/office/drawing/2014/main" id="{727E4FAD-69B4-D534-CD47-2C0A862B0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26643" y="3099166"/>
            <a:ext cx="5584054" cy="3154990"/>
          </a:xfrm>
          <a:prstGeom prst="rect">
            <a:avLst/>
          </a:prstGeom>
        </p:spPr>
      </p:pic>
      <p:pic>
        <p:nvPicPr>
          <p:cNvPr id="4098" name="Picture 2" descr="The Pink Panther (2006) - IMDb">
            <a:extLst>
              <a:ext uri="{FF2B5EF4-FFF2-40B4-BE49-F238E27FC236}">
                <a16:creationId xmlns:a16="http://schemas.microsoft.com/office/drawing/2014/main" id="{E49AED84-D44D-2975-24C3-EE3B7D95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834" y="3099166"/>
            <a:ext cx="2123045" cy="31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7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Ouvertúra, predohra vo významnom filme, ktorá nesie filozofiu celého filmu.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Prix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(1966)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7830D-520E-898C-3292-5CBACA090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904" y="2805014"/>
            <a:ext cx="4249895" cy="3214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A590D-08CA-D1E3-0C66-D4D378DE6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9"/>
          <a:stretch/>
        </p:blipFill>
        <p:spPr>
          <a:xfrm>
            <a:off x="857938" y="2809500"/>
            <a:ext cx="6121634" cy="32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4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Označiť názov filmu, ktorý nesie v sebe nejaký kontrast alebo konflikt vzhľadom na príbeh. Pomenovať rozporuplnosť.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3444537" y="1980861"/>
            <a:ext cx="8176332" cy="1577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Country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Old </a:t>
            </a:r>
            <a:r>
              <a:rPr lang="sk-SK" b="1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Názov naznačuje jeden typ príbehu, ale film prináša iné rozprávanie zamerané na neustále prenasledovanie (hry na mačku a myš) vraha a šerifa. Nejde teda o skúmanie problémov, ktorým čelia staršie postavy v modernom svete.</a:t>
            </a:r>
          </a:p>
        </p:txBody>
      </p:sp>
      <p:pic>
        <p:nvPicPr>
          <p:cNvPr id="5122" name="Picture 2" descr="What's on TV Saturday: 'No Country for Old Men' and 'Summer Palace' - The  New York Times">
            <a:extLst>
              <a:ext uri="{FF2B5EF4-FFF2-40B4-BE49-F238E27FC236}">
                <a16:creationId xmlns:a16="http://schemas.microsoft.com/office/drawing/2014/main" id="{CA442C83-7E60-0992-0FDF-EECB1ACD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633" y="4143174"/>
            <a:ext cx="3328084" cy="22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Country for Old Men (2007) - IMDb">
            <a:extLst>
              <a:ext uri="{FF2B5EF4-FFF2-40B4-BE49-F238E27FC236}">
                <a16:creationId xmlns:a16="http://schemas.microsoft.com/office/drawing/2014/main" id="{4C24537E-77ED-3E97-C4B3-D8F6DDAF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1" y="2592280"/>
            <a:ext cx="2498276" cy="37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0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5502-E54F-AC4A-C9B5-36D08DCAD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536" y="310718"/>
            <a:ext cx="8176333" cy="1322773"/>
          </a:xfrm>
        </p:spPr>
        <p:txBody>
          <a:bodyPr>
            <a:noAutofit/>
          </a:bodyPr>
          <a:lstStyle/>
          <a:p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Charakterizácia túžbou. Nájdete film, kde </a:t>
            </a:r>
            <a:r>
              <a:rPr lang="sk-SK" sz="1600" i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odcharakterizujete</a:t>
            </a:r>
            <a:r>
              <a:rPr lang="sk-SK" sz="1600" i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všetky postavy ich túžbami. Ktorá postava čo chce.</a:t>
            </a:r>
            <a:endParaRPr lang="en-GB" sz="1600" i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38F1-FB70-FA9B-B1A5-EEDD5757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E896D-7B7C-4237-F3C0-C37CC7F0A1C1}"/>
              </a:ext>
            </a:extLst>
          </p:cNvPr>
          <p:cNvSpPr txBox="1"/>
          <p:nvPr/>
        </p:nvSpPr>
        <p:spPr>
          <a:xfrm>
            <a:off x="5521911" y="1980861"/>
            <a:ext cx="6098958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Puss in Boots: The Last Wish</a:t>
            </a:r>
            <a:r>
              <a:rPr lang="sk-SK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(2022)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PERRITO –  chcel by sa stať terapeutickým psom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KOCÚR V ČIZMÁCH – želá si naspäť svojich 9 životov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KITTY SOFTPAWS – niekto, komu môže veriť a nezradí ju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ZLATOVLÁSKA – želá si novú adoptívnu rodinu (skutočnú, nie medvede)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VLK / SMRŤ – chce zobrať posledný život bezohľadnému kocúrovi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 HORNER – </a:t>
            </a:r>
            <a:r>
              <a:rPr lang="sk-SK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chamtivý, sebecký a posadnutý snahou získať všetku magickú moc pre svoju spoločnosť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How 'Puss in Boots: The Last Wish' Filmmakers Put the Cavalier Cat Back in  Action | Animation Magazine">
            <a:extLst>
              <a:ext uri="{FF2B5EF4-FFF2-40B4-BE49-F238E27FC236}">
                <a16:creationId xmlns:a16="http://schemas.microsoft.com/office/drawing/2014/main" id="{97DF1782-020D-8867-1DF0-14AD2CA42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11817"/>
          <a:stretch/>
        </p:blipFill>
        <p:spPr bwMode="auto">
          <a:xfrm>
            <a:off x="2264361" y="1853002"/>
            <a:ext cx="3257550" cy="23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uss in Boots: The Last Wish' Director on Hiding Death in the Film's  Opening Sequence">
            <a:extLst>
              <a:ext uri="{FF2B5EF4-FFF2-40B4-BE49-F238E27FC236}">
                <a16:creationId xmlns:a16="http://schemas.microsoft.com/office/drawing/2014/main" id="{447A23DA-701E-4677-9F66-E03562A2C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36014"/>
          <a:stretch/>
        </p:blipFill>
        <p:spPr bwMode="auto">
          <a:xfrm>
            <a:off x="3028025" y="4225772"/>
            <a:ext cx="2493886" cy="23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F8E712A6-8904-0942-C9C9-85B0CA3C0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43" b="2479"/>
          <a:stretch/>
        </p:blipFill>
        <p:spPr bwMode="auto">
          <a:xfrm>
            <a:off x="419100" y="4226337"/>
            <a:ext cx="2608925" cy="237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DC458B35-2ACE-A513-788A-289B49799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5" b="8146"/>
          <a:stretch/>
        </p:blipFill>
        <p:spPr bwMode="auto">
          <a:xfrm>
            <a:off x="436578" y="1853003"/>
            <a:ext cx="1827784" cy="23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46108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dark sales pitch_tm22318419_Win32_LW__SL_v3" id="{25F84EBA-C1D2-4AFA-BE29-F69FFF8F2DC6}" vid="{6C5BA4FE-EBF3-4DA8-82DB-24F1AF7B6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BA3906-9696-4247-AC0D-DD5C26B2A70A}">
  <ds:schemaRefs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schemas.microsoft.com/office/2006/documentManagement/types"/>
    <ds:schemaRef ds:uri="http://purl.org/dc/dcmitype/"/>
    <ds:schemaRef ds:uri="http://purl.org/dc/terms/"/>
    <ds:schemaRef ds:uri="230e9df3-be65-4c73-a93b-d1236ebd677e"/>
    <ds:schemaRef ds:uri="http://www.w3.org/XML/1998/namespace"/>
    <ds:schemaRef ds:uri="16c05727-aa75-4e4a-9b5f-8a80a1165891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1876</TotalTime>
  <Words>682</Words>
  <Application>Microsoft Office PowerPoint</Application>
  <PresentationFormat>Widescreen</PresentationFormat>
  <Paragraphs>71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Söhne</vt:lpstr>
      <vt:lpstr>Tenorite</vt:lpstr>
      <vt:lpstr>Monoline</vt:lpstr>
      <vt:lpstr>Dramaturgia strihovej skladby</vt:lpstr>
      <vt:lpstr>Nájsť film vo svojej filmotéke, ktorý by náhodou spĺňal podmienky vrcholu dramatickej situácie v strede filmu a spĺňal grafické vyjadrenie Frajtagovej pyramídy.</vt:lpstr>
      <vt:lpstr>Nájsť jeden film, ktorý spĺňa formu fabuly a jeden film, ktorý spĺňa podmienky sujetového rozprávania.</vt:lpstr>
      <vt:lpstr>Vyhľadať film v súčasnej kinematografii, ktorý je pretlmočením globálnych príbehov o Budhovi alebo Konfuciovi. Prípadne o Sokratovi alebo o demokracii, ktoré zazneli na prednáške.</vt:lpstr>
      <vt:lpstr>Napísať taglajn aj loglajn na príbeh, na ktorom momentálne pracujete.</vt:lpstr>
      <vt:lpstr>Nájsť film s najmenej dvomi príbehmi počas titulkovej scény. Popísať.</vt:lpstr>
      <vt:lpstr>Ouvertúra, predohra vo významnom filme, ktorá nesie filozofiu celého filmu.</vt:lpstr>
      <vt:lpstr>Označiť názov filmu, ktorý nesie v sebe nejaký kontrast alebo konflikt vzhľadom na príbeh. Pomenovať rozporuplnosť.</vt:lpstr>
      <vt:lpstr>Charakterizácia túžbou. Nájdete film, kde odcharakterizujete všetky postavy ich túžbami. Ktorá postava čo chce.</vt:lpstr>
      <vt:lpstr>Napísať premisu pre svoj film.</vt:lpstr>
      <vt:lpstr>Nájsť rekapitulácu vo významnom filme.</vt:lpstr>
      <vt:lpstr>Nájsť interakciu s divákom.</vt:lpstr>
      <vt:lpstr>Falošný pocit istoty vo významnom filme urobiť analýzu.</vt:lpstr>
      <vt:lpstr>Nájsť vo významnom filme princíp Save the cat aplikovaná u negatívneho hrdinu.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Dramaturgia strihovej skladby</dc:title>
  <dc:creator>Juraj Zbín</dc:creator>
  <cp:lastModifiedBy>Juraj Zbín</cp:lastModifiedBy>
  <cp:revision>252</cp:revision>
  <dcterms:created xsi:type="dcterms:W3CDTF">2022-10-03T14:19:28Z</dcterms:created>
  <dcterms:modified xsi:type="dcterms:W3CDTF">2023-06-28T12:22:24Z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